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9"/>
  </p:notesMasterIdLst>
  <p:handoutMasterIdLst>
    <p:handoutMasterId r:id="rId40"/>
  </p:handoutMasterIdLst>
  <p:sldIdLst>
    <p:sldId id="256" r:id="rId2"/>
    <p:sldId id="358" r:id="rId3"/>
    <p:sldId id="361" r:id="rId4"/>
    <p:sldId id="368" r:id="rId5"/>
    <p:sldId id="369" r:id="rId6"/>
    <p:sldId id="327" r:id="rId7"/>
    <p:sldId id="370" r:id="rId8"/>
    <p:sldId id="329" r:id="rId9"/>
    <p:sldId id="332" r:id="rId10"/>
    <p:sldId id="333" r:id="rId11"/>
    <p:sldId id="371" r:id="rId12"/>
    <p:sldId id="330" r:id="rId13"/>
    <p:sldId id="372" r:id="rId14"/>
    <p:sldId id="375" r:id="rId15"/>
    <p:sldId id="376" r:id="rId16"/>
    <p:sldId id="335" r:id="rId17"/>
    <p:sldId id="337" r:id="rId18"/>
    <p:sldId id="338" r:id="rId19"/>
    <p:sldId id="339" r:id="rId20"/>
    <p:sldId id="340" r:id="rId21"/>
    <p:sldId id="341" r:id="rId22"/>
    <p:sldId id="373" r:id="rId23"/>
    <p:sldId id="342" r:id="rId24"/>
    <p:sldId id="345" r:id="rId25"/>
    <p:sldId id="346" r:id="rId26"/>
    <p:sldId id="322" r:id="rId27"/>
    <p:sldId id="353" r:id="rId28"/>
    <p:sldId id="374" r:id="rId29"/>
    <p:sldId id="354" r:id="rId30"/>
    <p:sldId id="355" r:id="rId31"/>
    <p:sldId id="356" r:id="rId32"/>
    <p:sldId id="357" r:id="rId33"/>
    <p:sldId id="347" r:id="rId34"/>
    <p:sldId id="348" r:id="rId35"/>
    <p:sldId id="349" r:id="rId36"/>
    <p:sldId id="350" r:id="rId37"/>
    <p:sldId id="351" r:id="rId38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698" autoAdjust="0"/>
  </p:normalViewPr>
  <p:slideViewPr>
    <p:cSldViewPr>
      <p:cViewPr varScale="1">
        <p:scale>
          <a:sx n="65" d="100"/>
          <a:sy n="65" d="100"/>
        </p:scale>
        <p:origin x="8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50" y="-96"/>
      </p:cViewPr>
      <p:guideLst>
        <p:guide orient="horz" pos="286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9878AE-5057-422B-A852-CD26EB254ECE}" type="datetimeFigureOut">
              <a:rPr lang="nl-NL"/>
              <a:pPr>
                <a:defRPr/>
              </a:pPr>
              <a:t>10-7-2016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E3BEA9F-7B81-48D8-B6DD-9F91D0A638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461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1838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64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opmaakprofielen van de modeltekst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9C8F59-2698-4A8A-BD85-4B015716A0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71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79A60ED-7579-4EBB-8776-09A209C4A924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B412E-6B4B-4861-B26D-ADEBBE6F98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740D-0388-4F26-826A-AF83DEC7DB10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FA685-6F44-4268-B650-AF3625E04F21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1D2D0-1F26-4978-95C6-173421E5485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F418F-5480-474D-BB5D-4B4740FB4B18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3D0BA-5E40-47D3-B70B-7A4D35F056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6BD13-B95D-4015-BF18-89308D8DB99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68C9-2D4A-45BA-91E9-8AB9A4AC12E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304D6-5115-4857-8C86-70DBB13DB8F3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42B2E-87A7-4A12-A1CF-A14D16B0BD23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73E61E9B-7ECF-4C97-8EE9-8EBFE48A3621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idinbeeld.nl/psoriasis%20vulgaris/psoriasis_vulgaris2w.htm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uidinbeeld.nl/psoriasis%20vulgaris/psoriasis_vulgaris5w.htm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huidinbeeld.nl/acne/acne-1w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www.huidinbeeld.nl/acne/acne-4w.ht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1236946"/>
            <a:ext cx="3672408" cy="7925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err="1">
                <a:solidFill>
                  <a:schemeClr val="bg1"/>
                </a:solidFill>
                <a:latin typeface="Franklin Gothic Medium" pitchFamily="34" charset="0"/>
              </a:rPr>
              <a:t>Huidmiddelen</a:t>
            </a:r>
            <a:endParaRPr lang="en-US" sz="44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365" y="3429000"/>
            <a:ext cx="3439035" cy="72008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dirty="0" err="1">
                <a:latin typeface="Franklin Gothic Medium" pitchFamily="34" charset="0"/>
              </a:rPr>
              <a:t>Hoofdstuk</a:t>
            </a:r>
            <a:r>
              <a:rPr lang="en-US" dirty="0">
                <a:latin typeface="Franklin Gothic Medium" pitchFamily="34" charset="0"/>
              </a:rPr>
              <a:t> 8 </a:t>
            </a:r>
          </a:p>
          <a:p>
            <a:pPr algn="r" eaLnBrk="1" hangingPunct="1">
              <a:defRPr/>
            </a:pPr>
            <a:r>
              <a:rPr lang="en-US" dirty="0" err="1">
                <a:latin typeface="Franklin Gothic Medium" pitchFamily="34" charset="0"/>
              </a:rPr>
              <a:t>Farmacotherapie</a:t>
            </a:r>
            <a:r>
              <a:rPr lang="en-US" dirty="0">
                <a:latin typeface="Franklin Gothic Medium" pitchFamily="34" charset="0"/>
              </a:rPr>
              <a:t> in de </a:t>
            </a:r>
            <a:r>
              <a:rPr lang="en-US" dirty="0" err="1">
                <a:latin typeface="Franklin Gothic Medium" pitchFamily="34" charset="0"/>
              </a:rPr>
              <a:t>apotheek</a:t>
            </a:r>
            <a:endParaRPr lang="en-US" dirty="0">
              <a:latin typeface="Franklin Gothic Medium" pitchFamily="34" charset="0"/>
            </a:endParaRPr>
          </a:p>
          <a:p>
            <a:pPr algn="r" eaLnBrk="1" hangingPunct="1">
              <a:defRPr/>
            </a:pPr>
            <a:endParaRPr lang="en-US" dirty="0">
              <a:latin typeface="Franklin Gothic Medium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276872"/>
            <a:ext cx="3801710" cy="252082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300192" y="531398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algn="r"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Okt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2015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Bij ernstig eczeem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4248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Prednison</a:t>
            </a:r>
          </a:p>
          <a:p>
            <a:pPr lvl="1"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Corticosteroïd, stootkuur</a:t>
            </a:r>
          </a:p>
          <a:p>
            <a:pPr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Ciclosporine</a:t>
            </a:r>
          </a:p>
          <a:p>
            <a:pPr lvl="1"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Onderdrukt immuunsysteem, kan maar paar maanden gebruikt worden</a:t>
            </a:r>
          </a:p>
          <a:p>
            <a:pPr lvl="1"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Bijwerkingen: bloeddrukstijging en nierklachten</a:t>
            </a:r>
          </a:p>
          <a:p>
            <a:pPr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UV licht</a:t>
            </a:r>
          </a:p>
          <a:p>
            <a:pPr lvl="1"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Eczeem reageert goed op zonlicht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393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Contacteczeem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4139952" y="1988840"/>
            <a:ext cx="3528392" cy="3817599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Overgevoeligheid voor bepaalde stoffen</a:t>
            </a:r>
          </a:p>
        </p:txBody>
      </p:sp>
      <p:pic>
        <p:nvPicPr>
          <p:cNvPr id="7" name="Picture 7" descr="http://internet-extra.vumc.nl/images/synaps/29excee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68" y="4293096"/>
            <a:ext cx="3126864" cy="20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192583" cy="30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8" y="2204864"/>
            <a:ext cx="282262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6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Contacteczeem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Overgevoeligheid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voor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: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Metalen: nikkel (sieraden), chroom (cement)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Conserveermiddelen (cosmetica)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Rubber (handschoenen, ballonnen, laarzen, condooms) 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Geurstoffen (cosmetica)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Geneesmiddelen</a:t>
            </a:r>
          </a:p>
          <a:p>
            <a:pPr lvl="1"/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marL="6858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‘Behandeling’: contact met de stof vermijden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483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Seborroïsch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eczeem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827584" y="2204864"/>
            <a:ext cx="4249664" cy="3971258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Symptomen: overmatige talgproductie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Behaarde hoofdhuid (roos), wenkbrauwen, naast neus, achter oren</a:t>
            </a:r>
          </a:p>
          <a:p>
            <a:pPr lvl="1"/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Oorzaak: gist (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Pityrosporum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)</a:t>
            </a:r>
          </a:p>
          <a:p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Behandeling: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1</a:t>
            </a:r>
            <a:r>
              <a:rPr lang="nl-NL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e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keus = ketoconazol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1722115" cy="16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46197"/>
            <a:ext cx="2904442" cy="192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62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Opdracht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2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678906"/>
            <a:ext cx="2857500" cy="276225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5220072" y="2996951"/>
            <a:ext cx="2844936" cy="2809487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Wat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?</a:t>
            </a:r>
          </a:p>
          <a:p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Wanneer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?</a:t>
            </a:r>
          </a:p>
          <a:p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Hoeveel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? </a:t>
            </a: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3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Aantal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FTU’s (Finger Tip Unit)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6189211" cy="2413620"/>
          </a:xfr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09120"/>
            <a:ext cx="2647950" cy="1724025"/>
          </a:xfrm>
        </p:spPr>
      </p:pic>
    </p:spTree>
    <p:extLst>
      <p:ext uri="{BB962C8B-B14F-4D97-AF65-F5344CB8AC3E}">
        <p14:creationId xmlns:p14="http://schemas.microsoft.com/office/powerpoint/2010/main" val="133732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Bacteriële huidinfectie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755576" y="1988840"/>
            <a:ext cx="4392488" cy="4438094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Steenpuist (furunkel)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Is een ontstoken talgklier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Pijnlijk en besmettelijk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Behandeling:</a:t>
            </a:r>
          </a:p>
          <a:p>
            <a:pPr lvl="2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Salicylzuurzalf 2%</a:t>
            </a:r>
          </a:p>
          <a:p>
            <a:pPr lvl="2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Flucloxacilline oraal</a:t>
            </a:r>
          </a:p>
          <a:p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Krentenbaard (impetigo)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Vooral bij kinderen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Zeer besmettelijk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Behandeling:</a:t>
            </a:r>
          </a:p>
          <a:p>
            <a:pPr lvl="2"/>
            <a:r>
              <a:rPr lang="nl-NL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Fusidinezuur</a:t>
            </a:r>
            <a:endParaRPr lang="nl-NL" sz="22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2"/>
            <a:r>
              <a:rPr lang="nl-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Flucloxacilline oraal</a:t>
            </a:r>
          </a:p>
          <a:p>
            <a:pPr lvl="1"/>
            <a:endParaRPr lang="nl-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66575"/>
            <a:ext cx="2358434" cy="235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5009"/>
            <a:ext cx="27019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6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Schimmelinfecties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176464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Meest voorkomend: zwemmerseczeem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Rode schilferende huid met bultjes/blaasjes en jeuk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 met antimycotica: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Lokaal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miconazol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/ketoconazol (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imidazolen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) of terbinafine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ruim, maar dun smeren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met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imidazolen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 nog een week na verdwijnen doorgaan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Oraal terbinafine of itraconazol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bij ernstige infecties of aangedane nagels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9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26498" y="363979"/>
            <a:ext cx="2809398" cy="945466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Psoriasis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10" y="836712"/>
            <a:ext cx="211492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3624"/>
            <a:ext cx="2779094" cy="22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74494"/>
            <a:ext cx="2185587" cy="20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39" y="1083817"/>
            <a:ext cx="2357737" cy="191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psoriasis-vulgaris5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6" y="1721178"/>
            <a:ext cx="3097430" cy="206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soriasis-vulgaris2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6168" y="3751016"/>
            <a:ext cx="3237359" cy="21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333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Psoriasis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88840"/>
            <a:ext cx="7272924" cy="4176464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Ontstekingsreactie met verhoogde celdeling en verminderde rijping van cellen in de opperhuid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Huid vernieuwt zich in 6 dagen (normaal 26)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Erfelijke component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Chronisch en steeds terugkerend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Symptomen: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Roodheid en schilfering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Lokalisatie: strekzijde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elleboog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/knie, behaarde hoofdhuid en rug (soms gewrichten en nagels)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Uitlokking door verwonding, infectie, keelontsteking, stress, alcohol en geneesmiddelen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 meestal door dermatoloog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342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Inhoud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ziektebeelden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Eczeem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Bacteriële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huidinfectie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Schimmelinfecties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Psoriasis</a:t>
            </a:r>
          </a:p>
          <a:p>
            <a:pPr lvl="1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Acne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Rosacea</a:t>
            </a: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Brandwonden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Luieruitslag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Jeuk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Hypertrichosis</a:t>
            </a: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Hirsutisme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Ulcera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7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2608571" cy="136815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Lokalisatie 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psoriasis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23" y="1124744"/>
            <a:ext cx="538047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611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 psoriasis: lokaal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4104456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Corticosteroïden klasse 3 of 4 (evt. onder occlusie)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Vitamine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D3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derivaten (bij schilfering)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Calcitriol en calcipotriol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Remt aanmaak huidcellen, betere ontwikkeling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Ontstekingsremmend</a:t>
            </a:r>
          </a:p>
          <a:p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Ditranol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Remt celgroei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Twee sterktes: 0,12% en 1,2%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Irritatie en paarse verkleuring huid en kleding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610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 psoriasis: lokaal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24847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Salicylzuur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Maakt huid beter doorlaatbaar en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ontschilfert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Niet samen met vitamine D3 derivaten</a:t>
            </a:r>
          </a:p>
          <a:p>
            <a:pPr lvl="1"/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Lichttherapie: PUVA en UVB</a:t>
            </a:r>
          </a:p>
          <a:p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Behaarde hoofdhuid: koolteer en menthol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6469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 psoriasis: systemisch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960440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Acitrecine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Zorgt voor normale uitgroei huidcellen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Lijkt op vitamine A zuur 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Teratogeen!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Ciclosporine 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Onderdrukt immuunsysteem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Methotrexaat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Remt celdeling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Teratogeen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6522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864096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Acne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3744416" cy="4536504"/>
          </a:xfrm>
        </p:spPr>
        <p:txBody>
          <a:bodyPr>
            <a:normAutofit fontScale="925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Vooral bij jongeren 12-25 jaar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Lokalisatie op gezicht, schouders en rug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Oorzaken: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Overmatige talgproductie en huidschilfering verstopt talgklier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Bacterie (</a:t>
            </a: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P. </a:t>
            </a:r>
            <a:r>
              <a:rPr lang="nl-NL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acnes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) veroorzaakt ontsteking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Symptomen: puistjes, rode vlekken, mee-eters</a:t>
            </a:r>
          </a:p>
          <a:p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7" descr="matig ernstige acne in het gezich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79" y="1154657"/>
            <a:ext cx="3622437" cy="24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ilde acne of jeugdpuistjes in het gezich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79" y="3962969"/>
            <a:ext cx="3622437" cy="24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467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 acne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2048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Goede hygiëne zeer belangrijk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Benzoylperoxide</a:t>
            </a:r>
          </a:p>
          <a:p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Tretinoïne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Verwijdert oude huidcellen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Niet tegelijk met benzoylperoxide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Antibiotica lokaal: clindamycine,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erytromycine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Antibiotica oraal: tetracycline,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minocycline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Isotretinoïne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oraal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Teratogeen!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Orale anticonceptiva (‘de pil’)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60" y="908720"/>
            <a:ext cx="22274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72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Rosacea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48880"/>
            <a:ext cx="6777317" cy="37444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Aanhoudende roodheid in gelaat, waarna later pukkeltjes en infecties optreden</a:t>
            </a:r>
          </a:p>
          <a:p>
            <a:pPr eaLnBrk="1" hangingPunct="1"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Bij vrouwen in middelbare leeftijd</a:t>
            </a:r>
          </a:p>
          <a:p>
            <a:pPr eaLnBrk="1" hangingPunct="1"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Behandeling:</a:t>
            </a:r>
          </a:p>
          <a:p>
            <a:pPr lvl="1" eaLnBrk="1" hangingPunct="1"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Metronidazol crème/gel</a:t>
            </a:r>
          </a:p>
          <a:p>
            <a:pPr lvl="1" eaLnBrk="1" hangingPunct="1"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Oraal claritromycine/doxycycline</a:t>
            </a:r>
          </a:p>
          <a:p>
            <a:pPr lvl="1" eaLnBrk="1" hangingPunct="1"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Uit zon blijven, kruiden en hete dranken vermijden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1115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Brandwonden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88840"/>
            <a:ext cx="6912884" cy="4104456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Ontstaan door plaatselijke, sterke oververhitting van het weefsel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Eerstegraads: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rode huid, warm en de huid kan gezwollen zijn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Tweedegraads: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naast roodheid ook blaren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Derdegraads: 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delen van opperhuid  zijn verdwenen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de huid ziet er vuilwit, grijs of zwart uit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de huid is vaak ongevoelig bij aanraking, omdat de dieper gelegen gedeelten van de zenuwuiteinden beschadigd zijn</a:t>
            </a:r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399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08" y="1124744"/>
            <a:ext cx="6121102" cy="4896544"/>
          </a:xfrm>
        </p:spPr>
      </p:pic>
    </p:spTree>
    <p:extLst>
      <p:ext uri="{BB962C8B-B14F-4D97-AF65-F5344CB8AC3E}">
        <p14:creationId xmlns:p14="http://schemas.microsoft.com/office/powerpoint/2010/main" val="3976457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kin-Burns-Char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624637" cy="5300662"/>
          </a:xfrm>
        </p:spPr>
      </p:pic>
    </p:spTree>
    <p:extLst>
      <p:ext uri="{BB962C8B-B14F-4D97-AF65-F5344CB8AC3E}">
        <p14:creationId xmlns:p14="http://schemas.microsoft.com/office/powerpoint/2010/main" val="357019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Opdracht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huidziekten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Geef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aan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welke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huidziekte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je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ziet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op de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plaatjes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Wat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zijn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kenmerken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Hoe kun je de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huidziekte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behandelen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endParaRPr lang="nl-NL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69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Middelen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bij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brandwonden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6964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Aangedane lichaamsdeel minimaal 10 minuten met </a:t>
            </a:r>
            <a:r>
              <a:rPr lang="nl-NL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lauwwarm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water koelen</a:t>
            </a:r>
          </a:p>
          <a:p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Bij intacte huid kan </a:t>
            </a:r>
            <a:r>
              <a:rPr lang="nl-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koelzalf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worden meegegeven</a:t>
            </a:r>
          </a:p>
          <a:p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Bij kapotte huid en bij grote brandwonden verwijzen naar huisarts</a:t>
            </a:r>
          </a:p>
        </p:txBody>
      </p:sp>
    </p:spTree>
    <p:extLst>
      <p:ext uri="{BB962C8B-B14F-4D97-AF65-F5344CB8AC3E}">
        <p14:creationId xmlns:p14="http://schemas.microsoft.com/office/powerpoint/2010/main" val="3483179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Middelen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bij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brandwonden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39248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Tweedegraads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: </a:t>
            </a:r>
          </a:p>
          <a:p>
            <a:pPr lvl="1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geïmpregneerde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zalfgazen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beschadiging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en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infectie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voorkomen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; </a:t>
            </a:r>
          </a:p>
          <a:p>
            <a:pPr lvl="2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bijv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paraffine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zalf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)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gazen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met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pivodonjood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koelzalf kan ook, om de huid te koelen en het prettiger te doen aan voelen</a:t>
            </a:r>
          </a:p>
          <a:p>
            <a:pPr lvl="1"/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dreigende infecties of bacteriële infecties behandelen met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zilversulfadiazinecrème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endParaRPr lang="en-US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8044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Middelen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bij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brandwonden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492896"/>
            <a:ext cx="6777317" cy="3339733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Derdegraads brandwonden moeten in het ziekenhuis behandeld worden</a:t>
            </a:r>
          </a:p>
          <a:p>
            <a:endParaRPr lang="nl-NL" dirty="0"/>
          </a:p>
          <a:p>
            <a:pPr lvl="2">
              <a:buNone/>
            </a:pPr>
            <a:endParaRPr lang="en-US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071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avogel.nl/Indicaties/afbeeldingen/baby-luieruitslag-huiduitslag-ecze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592288" cy="394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980728"/>
            <a:ext cx="7024744" cy="792088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Luieruitslag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844824"/>
            <a:ext cx="7137241" cy="4320480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Nattende rode huidaandoening van de billetjes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Lichte vorm: irritatie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Ernstige vorm: schimmelinfectie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Luier vaak verschonen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Goede hygiëne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Zinkolie of zinkzalf</a:t>
            </a:r>
          </a:p>
          <a:p>
            <a:pPr lvl="2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Bevatten zinkoxide</a:t>
            </a:r>
          </a:p>
          <a:p>
            <a:pPr lvl="2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Afdekkend en verkoelend</a:t>
            </a:r>
          </a:p>
          <a:p>
            <a:pPr lvl="2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Dik aanbrengen na iedere luierwisseling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Indien nodig antimycoticum: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miconazol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of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nystatine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98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Jeuk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03244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Latijn: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pruritis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Oorzaken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insectenbeet, waterpokken, diabetes, leveraandoeningen, e.a.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Behandeling: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Mentholgel of lidocaïnementholgel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Menthol verkoelt, lidocaïne is pijnstillend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Strooipoeder met menthol is minder effectief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Menthol niet bij kinderen onder de 2 jaar, kans op ademhalingsstilstand</a:t>
            </a:r>
          </a:p>
        </p:txBody>
      </p:sp>
    </p:spTree>
    <p:extLst>
      <p:ext uri="{BB962C8B-B14F-4D97-AF65-F5344CB8AC3E}">
        <p14:creationId xmlns:p14="http://schemas.microsoft.com/office/powerpoint/2010/main" val="3536571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Hypertrichosis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en hirsutisme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060848"/>
            <a:ext cx="6984892" cy="4104456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Beide: teveel haar bij vrouwen</a:t>
            </a:r>
          </a:p>
          <a:p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Hypertrichosis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toegenomen haargroei op plekken waar dit in feite normaal is, zoals op armen en benen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Hirsutisme  toegenomen haargroei op plekken waar vooral mannen duidelijk zichtbare haargroei hebben, zoals snor, baard, borsthaar en haar laag op de buik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Behandeling: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Diane-35 of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Androcur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 (bevatten cyproteronacetaat)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Weghalen haren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42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Ulcera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3562680" cy="4033624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Is een wond die niet wil genezen</a:t>
            </a:r>
          </a:p>
          <a:p>
            <a:endParaRPr lang="nl-NL" sz="22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Oorzaak </a:t>
            </a:r>
            <a:r>
              <a:rPr lang="nl-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Huid krijgt onvoldoende bloed door de kleine bloedvaatjes. Hierdoor komt er te weinig zuurstof en voeding in de huid en sterft deze af. Op deze plek ontstaat een wond.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4645152" y="3355817"/>
            <a:ext cx="3815280" cy="2953503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Behandeling: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Wondverzorging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Zwachtelen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Preventie (voorkomen)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steunkousen, bewegen, niet te lang staan, goede schoenen, met de benen omhoog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57226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474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936104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Hyperhidrosis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4427984" y="1916832"/>
            <a:ext cx="4031304" cy="424847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Is overmatig transpireren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2 vormen: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Gelokaliseerd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op één plek (meest voorkomend)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Gegeneraliseerd  gehele lichaam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Behandeling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Aluminiumchloride (anti-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transpirant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)</a:t>
            </a:r>
          </a:p>
          <a:p>
            <a:pPr lvl="1"/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Botox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89284"/>
            <a:ext cx="2628007" cy="36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Ziektebeelden</a:t>
            </a:r>
            <a:endParaRPr lang="nl-NL" sz="4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r="29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194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Eczeem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Meest voorkomende chronische huidaandoening</a:t>
            </a:r>
          </a:p>
          <a:p>
            <a:pPr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Ontsteking van de huid</a:t>
            </a:r>
          </a:p>
          <a:p>
            <a:pPr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Symptomen: </a:t>
            </a:r>
          </a:p>
          <a:p>
            <a:pPr lvl="1"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Roodheid, jeuk, droge en schilferende huid, verdikking van de huid, infecties, blaren, pigmentverandering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350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Eczeem onderverdeling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Meest voorkomend:</a:t>
            </a:r>
          </a:p>
          <a:p>
            <a:pPr lvl="1"/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Atopisch/constitutioneel eczeem</a:t>
            </a:r>
          </a:p>
          <a:p>
            <a:pPr lvl="1"/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Contacteczeem</a:t>
            </a:r>
          </a:p>
          <a:p>
            <a:pPr lvl="1"/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Seborroïsch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eczeem</a:t>
            </a:r>
          </a:p>
        </p:txBody>
      </p:sp>
    </p:spTree>
    <p:extLst>
      <p:ext uri="{BB962C8B-B14F-4D97-AF65-F5344CB8AC3E}">
        <p14:creationId xmlns:p14="http://schemas.microsoft.com/office/powerpoint/2010/main" val="339359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024744" cy="72008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Atopisch/constitutioneel eczeem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3923928" y="1772816"/>
            <a:ext cx="4608512" cy="4536504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Veroorzaakt door allergie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Hangt samen met astma en hooikoorts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Erfelijk bepaald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Plaats op lichaam afhankelijk van leeftijd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Baby’s/peuters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nattend op romp en gezicht (dauwworm)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Later  jeuk in holtes knie en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elleboog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  <a:sym typeface="Wingdings" pitchFamily="2" charset="2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Kan verergeren door stress, allergie of droge huid</a:t>
            </a:r>
          </a:p>
          <a:p>
            <a:endParaRPr lang="nl-NL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46" y="1772816"/>
            <a:ext cx="1967944" cy="14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19780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54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2008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Behandeling atopisch eczeem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752528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Vette crèmes/zalven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Corticosteroïden lokaal</a:t>
            </a:r>
          </a:p>
          <a:p>
            <a:pPr marL="342900" lvl="1"/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Tacrolimus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ontstekingsremmend, maar maakt huid niet dunner; kans op irritatie</a:t>
            </a:r>
          </a:p>
          <a:p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Soms ook: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Teerpreparaten (liquor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carbonis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 detergens)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zijn kankerverwekkend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Bij bacteriële infectie: antibiotica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Natte verbanden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koelen warme, ontstoken huid af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Bij ernstige jeuk: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anti-histaminica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3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Corticosteroïden lokaal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92488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‘Hormoonzalf’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Ontstekingsremmend en jeukstillend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Niet onbeperkt gebruiken: maakt huid dunner en effectiviteit neemt af (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sym typeface="Wingdings" pitchFamily="2" charset="2"/>
              </a:rPr>
              <a:t> intermitterend gebruik)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4 klassen: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1. Hydrocortison</a:t>
            </a: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2.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Triamcinolon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,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clobetason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3.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Betamethason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,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desoximethason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4.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Clobetasol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Tweemaal daags aanbrengen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Opname kan worden vergroot door salicylzuur of ureum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73530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2940</TotalTime>
  <Words>968</Words>
  <Application>Microsoft Office PowerPoint</Application>
  <PresentationFormat>Diavoorstelling (4:3)</PresentationFormat>
  <Paragraphs>255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4" baseType="lpstr">
      <vt:lpstr>Arial</vt:lpstr>
      <vt:lpstr>Century Gothic</vt:lpstr>
      <vt:lpstr>Franklin Gothic Medium</vt:lpstr>
      <vt:lpstr>Garamond</vt:lpstr>
      <vt:lpstr>Wingdings</vt:lpstr>
      <vt:lpstr>Wingdings 2</vt:lpstr>
      <vt:lpstr>Austin</vt:lpstr>
      <vt:lpstr>Huidmiddelen</vt:lpstr>
      <vt:lpstr>Inhoud - ziektebeelden</vt:lpstr>
      <vt:lpstr>Opdracht: huidziekten</vt:lpstr>
      <vt:lpstr>Ziektebeelden</vt:lpstr>
      <vt:lpstr>Eczeem</vt:lpstr>
      <vt:lpstr>Eczeem onderverdeling</vt:lpstr>
      <vt:lpstr>Atopisch/constitutioneel eczeem</vt:lpstr>
      <vt:lpstr>Behandeling atopisch eczeem</vt:lpstr>
      <vt:lpstr>Corticosteroïden lokaal</vt:lpstr>
      <vt:lpstr>Bij ernstig eczeem</vt:lpstr>
      <vt:lpstr>Contacteczeem</vt:lpstr>
      <vt:lpstr>Contacteczeem</vt:lpstr>
      <vt:lpstr>Seborroïsch eczeem</vt:lpstr>
      <vt:lpstr>Opdracht 2</vt:lpstr>
      <vt:lpstr>Aantal FTU’s (Finger Tip Unit)</vt:lpstr>
      <vt:lpstr>Bacteriële huidinfectie</vt:lpstr>
      <vt:lpstr>Schimmelinfecties</vt:lpstr>
      <vt:lpstr>Psoriasis</vt:lpstr>
      <vt:lpstr>Psoriasis</vt:lpstr>
      <vt:lpstr>Lokalisatie  psoriasis</vt:lpstr>
      <vt:lpstr>Behandeling psoriasis: lokaal</vt:lpstr>
      <vt:lpstr>Behandeling psoriasis: lokaal</vt:lpstr>
      <vt:lpstr>Behandeling psoriasis: systemisch</vt:lpstr>
      <vt:lpstr>Acne</vt:lpstr>
      <vt:lpstr>Behandeling acne</vt:lpstr>
      <vt:lpstr>Rosacea</vt:lpstr>
      <vt:lpstr>Brandwonden</vt:lpstr>
      <vt:lpstr>PowerPoint-presentatie</vt:lpstr>
      <vt:lpstr>PowerPoint-presentatie</vt:lpstr>
      <vt:lpstr>Middelen bij brandwonden</vt:lpstr>
      <vt:lpstr>Middelen bij brandwonden</vt:lpstr>
      <vt:lpstr>Middelen bij brandwonden</vt:lpstr>
      <vt:lpstr>Luieruitslag</vt:lpstr>
      <vt:lpstr>Jeuk</vt:lpstr>
      <vt:lpstr>Hypertrichosis en hirsutisme</vt:lpstr>
      <vt:lpstr>Ulcera</vt:lpstr>
      <vt:lpstr>Hyperhidrosis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Huidmiddelen</dc:title>
  <dc:creator>pc</dc:creator>
  <cp:lastModifiedBy>Nanda Boekhoudt</cp:lastModifiedBy>
  <cp:revision>108</cp:revision>
  <dcterms:created xsi:type="dcterms:W3CDTF">2008-11-15T13:01:31Z</dcterms:created>
  <dcterms:modified xsi:type="dcterms:W3CDTF">2016-07-10T18:56:49Z</dcterms:modified>
</cp:coreProperties>
</file>